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93"/>
    <a:srgbClr val="99CCFF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7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2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0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7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09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8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1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9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6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3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7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49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4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1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1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рагоценные металлы и камни: виды, сферы применения">
            <a:extLst>
              <a:ext uri="{FF2B5EF4-FFF2-40B4-BE49-F238E27FC236}">
                <a16:creationId xmlns:a16="http://schemas.microsoft.com/office/drawing/2014/main" id="{B5F360E7-9D5D-49D9-B398-4CED7080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2"/>
            <a:ext cx="4876800" cy="27527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F33CA3-1E84-4620-9C93-94C655A218D6}"/>
              </a:ext>
            </a:extLst>
          </p:cNvPr>
          <p:cNvSpPr/>
          <p:nvPr/>
        </p:nvSpPr>
        <p:spPr>
          <a:xfrm>
            <a:off x="1664044" y="578064"/>
            <a:ext cx="8303741" cy="10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4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Garamond" panose="02020404030301010803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Тема «Рынок драгоценных металлов и камней: безопасное проведение операций»</a:t>
            </a:r>
            <a:endParaRPr lang="ru-RU" sz="2800" dirty="0">
              <a:solidFill>
                <a:schemeClr val="bg1"/>
              </a:solidFill>
              <a:latin typeface="Garamond" panose="02020404030301010803" pitchFamily="18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4C32B2-B22B-4DE9-ACAB-6AE5D5DFCF41}"/>
              </a:ext>
            </a:extLst>
          </p:cNvPr>
          <p:cNvSpPr/>
          <p:nvPr/>
        </p:nvSpPr>
        <p:spPr>
          <a:xfrm>
            <a:off x="518983" y="1630853"/>
            <a:ext cx="9226379" cy="12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Arial Narrow" panose="020B0606020202030204" pitchFamily="34" charset="0"/>
              </a:rPr>
              <a:t>1. Операции с драгоценными металлами и камнями, технологии их проведения.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Arial Narrow" panose="020B0606020202030204" pitchFamily="34" charset="0"/>
              </a:rPr>
              <a:t>2. Незаконный оборот драгоценных металлов камней.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Arial Narrow" panose="020B0606020202030204" pitchFamily="34" charset="0"/>
              </a:rPr>
              <a:t>3. Государственное регулирование операций с драгоценными металлами и камнями.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2EBEAD-29FC-4694-B118-321854F2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10" y="3429001"/>
            <a:ext cx="4516375" cy="27527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3451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424AF57-5753-476D-9915-48D6DCFCB371}"/>
              </a:ext>
            </a:extLst>
          </p:cNvPr>
          <p:cNvSpPr/>
          <p:nvPr/>
        </p:nvSpPr>
        <p:spPr>
          <a:xfrm>
            <a:off x="370703" y="551935"/>
            <a:ext cx="2158313" cy="975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</a:rPr>
              <a:t>Пример 1.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32F2F84-C404-43C1-AAB7-6FB4CD41EAE6}"/>
              </a:ext>
            </a:extLst>
          </p:cNvPr>
          <p:cNvSpPr/>
          <p:nvPr/>
        </p:nvSpPr>
        <p:spPr>
          <a:xfrm>
            <a:off x="370702" y="2104767"/>
            <a:ext cx="2158313" cy="975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Пример 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851F864-6D56-4D3B-AB19-3900F6BE2F42}"/>
              </a:ext>
            </a:extLst>
          </p:cNvPr>
          <p:cNvSpPr/>
          <p:nvPr/>
        </p:nvSpPr>
        <p:spPr>
          <a:xfrm>
            <a:off x="370701" y="3777855"/>
            <a:ext cx="2158313" cy="975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Пример 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2B42E13-1F6F-4492-B94E-5F131B8C98A4}"/>
              </a:ext>
            </a:extLst>
          </p:cNvPr>
          <p:cNvSpPr/>
          <p:nvPr/>
        </p:nvSpPr>
        <p:spPr>
          <a:xfrm>
            <a:off x="370701" y="5129663"/>
            <a:ext cx="2158313" cy="975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Пример 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B8524F-E40B-4959-8BD6-8CCCB2EE151C}"/>
              </a:ext>
            </a:extLst>
          </p:cNvPr>
          <p:cNvSpPr/>
          <p:nvPr/>
        </p:nvSpPr>
        <p:spPr>
          <a:xfrm>
            <a:off x="2685535" y="467093"/>
            <a:ext cx="7521146" cy="1145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С. выпаял из разных устройств 600 г элементов, в состав которых входит большое количество серебра, и продал их гражданину В. без оформления документов. Наказанием стал штраф.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01B052-FB5B-46A6-9EB2-4248AB87CD48}"/>
              </a:ext>
            </a:extLst>
          </p:cNvPr>
          <p:cNvSpPr/>
          <p:nvPr/>
        </p:nvSpPr>
        <p:spPr>
          <a:xfrm>
            <a:off x="2685535" y="1882770"/>
            <a:ext cx="7521146" cy="1546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ломбарда отказался возвращать владельцу золотую цепочку после внесения долга. Объяснением такого поступка стало то, что у владельца не было при себе подтверждающих документов. Претензии сотрудника считаются незаконными, цепочка возвращена хозяину, приговором же стал штраф.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3EA203-AD97-46A9-91FB-69EF741F9610}"/>
              </a:ext>
            </a:extLst>
          </p:cNvPr>
          <p:cNvSpPr/>
          <p:nvPr/>
        </p:nvSpPr>
        <p:spPr>
          <a:xfrm>
            <a:off x="2685535" y="3693013"/>
            <a:ext cx="7521146" cy="1145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Прохожий нашел в парке мешочек с драгоценными камнями и попытался продать его на черном рынке. В результате был задержан сотрудниками полиции и приговорен к штрафу и исправительным работам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B279C7-68C9-44FC-9FDD-5EC7883761DF}"/>
              </a:ext>
            </a:extLst>
          </p:cNvPr>
          <p:cNvSpPr/>
          <p:nvPr/>
        </p:nvSpPr>
        <p:spPr>
          <a:xfrm>
            <a:off x="2685535" y="5044821"/>
            <a:ext cx="7521146" cy="1145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Коллекционер собрал много разных минералов. Среди поделочных камней был золотой самородок. При попытке продать его коллекционера привлекли к суду и назначили тюремный срок (условно).</a:t>
            </a:r>
          </a:p>
        </p:txBody>
      </p:sp>
    </p:spTree>
    <p:extLst>
      <p:ext uri="{BB962C8B-B14F-4D97-AF65-F5344CB8AC3E}">
        <p14:creationId xmlns:p14="http://schemas.microsoft.com/office/powerpoint/2010/main" val="241596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66C6E3-9A75-430F-868C-597729F235B6}"/>
              </a:ext>
            </a:extLst>
          </p:cNvPr>
          <p:cNvSpPr/>
          <p:nvPr/>
        </p:nvSpPr>
        <p:spPr>
          <a:xfrm>
            <a:off x="263612" y="191026"/>
            <a:ext cx="9918357" cy="617837"/>
          </a:xfrm>
          <a:prstGeom prst="roundRect">
            <a:avLst/>
          </a:prstGeom>
          <a:solidFill>
            <a:srgbClr val="FFE5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3. Государственное регулирование операций с драгоценными металлами и камнями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267DCD8B-0B9B-47A2-A1E1-1BFA192CD818}"/>
              </a:ext>
            </a:extLst>
          </p:cNvPr>
          <p:cNvSpPr/>
          <p:nvPr/>
        </p:nvSpPr>
        <p:spPr>
          <a:xfrm>
            <a:off x="263612" y="1005016"/>
            <a:ext cx="11450593" cy="302328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Становление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монополии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отдельные виды деятельности в сфере производства и оборота драгоценных металлов и драгоценных камней означает их осуществление под контролем государства и в целях финансирования публичных потребностей. Государственная монополия установлена на экспорт необработанных алмазов, а также на опробование и клеймение государственным пробирным клеймом ювелирных и иных бытовых изделий из драгоценных металлов. Установление государственной монополии означает ограничение действия механизмов рыночной конъюнктуры (например, конкурентной состязательности субъектов предпринимательства), а в некоторых случаях влечет за собой установление обязательных требований к организационно-правовой форме соответствующей коммерческой организации.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76067B8B-3CAB-412B-9E81-0A5F73FBCA75}"/>
              </a:ext>
            </a:extLst>
          </p:cNvPr>
          <p:cNvSpPr/>
          <p:nvPr/>
        </p:nvSpPr>
        <p:spPr>
          <a:xfrm>
            <a:off x="263612" y="4150316"/>
            <a:ext cx="11450593" cy="251665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драгоценных металлов, драгоценных камней и продукции из них, т.е. деятельность по подтверждению их соответствия установленным качественным и количественным характеристикам и техническим требованиям, представляет собой один из методов реализации разрешительных полномочий, обеспечивающий публичные интересы. Таким образом, наряду с лицензией к индивидуальным правовым актам, устанавливающим гражданскую и административную правоспособность коммерческой организации, относится также и сертификат 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val="255433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AF23EF26-52CD-434D-BC95-5EC43DEAF08B}"/>
              </a:ext>
            </a:extLst>
          </p:cNvPr>
          <p:cNvSpPr/>
          <p:nvPr/>
        </p:nvSpPr>
        <p:spPr>
          <a:xfrm>
            <a:off x="304800" y="189470"/>
            <a:ext cx="11631827" cy="338575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Narrow" panose="020B0606020202030204" pitchFamily="34" charset="0"/>
              </a:rPr>
              <a:t>Нормативно-правовое регулирование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Narrow" panose="020B0606020202030204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деятельности по обороту драгоценных металлов и драгоценных камней осуществляется Президентом РФ, Правительством РФ и Минфином. Нормативными правовыми актами регламентируется 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Narrow" panose="020B0606020202030204" pitchFamily="34" charset="0"/>
              </a:rPr>
              <a:t>порядок оборота драгоценных металлов и драгоценных камней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 устанавливаются дополнительные обязанности субъектов предпринимательства, например их обязанность по купле-продаже драгоценных металлов, драгоценных камней в соответствии с утвержденными обязательными классификаторами и прейскурантами. Таким образом, нормативно-правовое регулирование устанавливает обязательные требования в сферах разрешительной политики и ценообразования, причем в последнем случае ограничивается коммерческий потенциал субъекта предпринимательства.</a:t>
            </a:r>
            <a:endParaRPr lang="ru-RU" sz="1600" dirty="0">
              <a:solidFill>
                <a:srgbClr val="002060"/>
              </a:solidFill>
              <a:latin typeface="Arial Unicode MS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37E45EBB-AB9D-4BB5-864A-9EADA016F122}"/>
              </a:ext>
            </a:extLst>
          </p:cNvPr>
          <p:cNvSpPr/>
          <p:nvPr/>
        </p:nvSpPr>
        <p:spPr>
          <a:xfrm>
            <a:off x="304800" y="3657600"/>
            <a:ext cx="6326659" cy="28750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Нормативно-правовое регулирование в сфере оборота драгоценных металлов и драгоценных камней осуществляет Министерство финансов РФ (подчиненные ему ведомства вправе принимать только акты индивидуального применения), а также Банк России – применительно к лицензионным полномочиям банков.</a:t>
            </a:r>
            <a:endParaRPr lang="ru-RU" sz="1600" dirty="0">
              <a:solidFill>
                <a:srgbClr val="002060"/>
              </a:solidFill>
              <a:latin typeface="Arial Unicode MS"/>
            </a:endParaRPr>
          </a:p>
        </p:txBody>
      </p:sp>
      <p:pic>
        <p:nvPicPr>
          <p:cNvPr id="6148" name="Picture 4" descr="Банк России — Центральный Банк РФ: его цели и функции">
            <a:extLst>
              <a:ext uri="{FF2B5EF4-FFF2-40B4-BE49-F238E27FC236}">
                <a16:creationId xmlns:a16="http://schemas.microsoft.com/office/drawing/2014/main" id="{0BED8894-F8E7-427C-8FE7-96680E3D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21" y="4885037"/>
            <a:ext cx="2973938" cy="18412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инфин предложил продлить эксперимент по прослеживаемости товаров - РИА  Новости, 22.10.2019">
            <a:extLst>
              <a:ext uri="{FF2B5EF4-FFF2-40B4-BE49-F238E27FC236}">
                <a16:creationId xmlns:a16="http://schemas.microsoft.com/office/drawing/2014/main" id="{862CFB42-DD26-4363-85F7-370B2982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79" y="3575222"/>
            <a:ext cx="3056286" cy="17217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1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DCE90220-AB40-4B62-995C-86A6D80A9C0C}"/>
              </a:ext>
            </a:extLst>
          </p:cNvPr>
          <p:cNvSpPr/>
          <p:nvPr/>
        </p:nvSpPr>
        <p:spPr>
          <a:xfrm>
            <a:off x="288324" y="395416"/>
            <a:ext cx="9992498" cy="3534033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регламентация отношений в сфере оборота драгоценных металлов и драгоценных камней предусматривает установление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по их учету, хранению и транспортировке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Организации, осуществляющие указанную деятельность, обязаны представлять статистическую и иную информацию в Росстат и в другие органы исполнительной власти. Обязательные требования по учету устанавливаются посредством нормативно-правового регулирования, при этом правовые акты, предусматривающие учетные обязанности субъектов частного права, принимаются только в случаях, определенных Федеральным законом «О драгоценных металлах и драгоценных камнях». </a:t>
            </a: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320C5F8C-C3CC-4FA9-A279-672BA77FED74}"/>
              </a:ext>
            </a:extLst>
          </p:cNvPr>
          <p:cNvSpPr/>
          <p:nvPr/>
        </p:nvSpPr>
        <p:spPr>
          <a:xfrm>
            <a:off x="486032" y="4110681"/>
            <a:ext cx="10989276" cy="2479589"/>
          </a:xfrm>
          <a:prstGeom prst="wedgeEllipseCallout">
            <a:avLst>
              <a:gd name="adj1" fmla="val 49482"/>
              <a:gd name="adj2" fmla="val 41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Таким образом, в данном случае рассматриваемым Федеральным законом устанавливаются </a:t>
            </a:r>
            <a:r>
              <a:rPr lang="ru-RU" i="1">
                <a:solidFill>
                  <a:schemeClr val="bg1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дополнительные информационные обязанности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, влекущие за собой </a:t>
            </a:r>
            <a:r>
              <a:rPr lang="ru-RU" i="1">
                <a:solidFill>
                  <a:schemeClr val="bg1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ограничение неимущественных прав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 коммерческой организации, применительно к которой такие обязанности установлены.</a:t>
            </a:r>
            <a:endParaRPr lang="ru-RU" sz="1600">
              <a:solidFill>
                <a:schemeClr val="bg1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289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4F29AF58-0DBC-40E8-87BC-513480B3EBFF}"/>
              </a:ext>
            </a:extLst>
          </p:cNvPr>
          <p:cNvSpPr/>
          <p:nvPr/>
        </p:nvSpPr>
        <p:spPr>
          <a:xfrm>
            <a:off x="148281" y="189469"/>
            <a:ext cx="11862487" cy="261139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мерам,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ограничивающим имущественные права лица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относятся обязательные требования по владению, пользованию и распоряжению драгоценными металлами и драгоценными камнями, предусматривающие их обязательную продажу публичным организациям для пополнения федерального государственного фонда и соответствующих фондов субъектов РФ. Отказ публичной организации от приобретения драгоценных металлов, драгоценных камней означает установление дополнительных обременений коммерческой деятельности, в частности при распоряжении таким имуществом. 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192998CF-CC20-4EE7-B13F-39EECBA16699}"/>
              </a:ext>
            </a:extLst>
          </p:cNvPr>
          <p:cNvSpPr/>
          <p:nvPr/>
        </p:nvSpPr>
        <p:spPr>
          <a:xfrm>
            <a:off x="205946" y="2907957"/>
            <a:ext cx="11821297" cy="223245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Драгоценные металлы и драгоценные камни переходят в собственность соответствующей коммерческой организации с момента их добычи из недр.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Ограничение правомочий собственника может быть предусмотрено публичным договором (например, договором поставок продукции для федеральных нужд) либо – как в рассмотренном выше случае – обусловлено отказом публичной организации от заключения соответствующего гражданско-правового договора. 	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6AD1166-4F69-46D3-9877-E57464AF27CC}"/>
              </a:ext>
            </a:extLst>
          </p:cNvPr>
          <p:cNvSpPr/>
          <p:nvPr/>
        </p:nvSpPr>
        <p:spPr>
          <a:xfrm>
            <a:off x="205946" y="5305168"/>
            <a:ext cx="11804822" cy="13633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косвенным методам государственного регулирования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ограничивающим гражданскую правоспособность субъекта предпринимательства – юридического лица, относится установление обязательных требований к его организационно-правовой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91136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74FFAF-3BDB-4F7B-9D88-4B3A05130E09}"/>
              </a:ext>
            </a:extLst>
          </p:cNvPr>
          <p:cNvSpPr/>
          <p:nvPr/>
        </p:nvSpPr>
        <p:spPr>
          <a:xfrm>
            <a:off x="164756" y="1384609"/>
            <a:ext cx="11862487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Прекращение всех имущественных прав на драгоценные металлы и драгоценные камни возможно только при их незаконной добыче, производстве или использовании. В этих случаях конфискация является санкцией, применяемой к нарушителю.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Narrow" panose="020B0606020202030204" pitchFamily="34" charset="0"/>
              </a:rPr>
              <a:t>Конфискация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применяется в отношении собственника драгоценных металлов, драгоценных камней при незаконном производстве и использовании либо при нарушении правил их добычи (например, добычи драгоценных металлов, драгоценных камней физическим лицом либо коммерческой организацией, не наделенной правомочиями лицензиата). У нарушителя изымается имущество, которым он владеет или распоряжается на незаконных основаниях, т.е. право собственности в этих случаях не возникает.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Таким образом, применение мер, ограничивающих имущественные права лица, является следствием публичного регулирования, т.е. в указанных случаях такие меры применяются в отношении коммерческих организаций, осуществляющих легитимную предпринимательскую деятельность. В отличие от них полное прекращение всех имущественных правомочий возможно только при совершении правонарушения.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конфискация и иные рассмотренные выше методы ограничения имущественных прав лица относятся к мерам публичного принуждения. Порядок их осуществления регламентируется административным законодательством; предписания ГК РФ в этих случаях не применяются.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3E826C-3E35-48DA-BAB6-52D9C2685127}"/>
              </a:ext>
            </a:extLst>
          </p:cNvPr>
          <p:cNvSpPr/>
          <p:nvPr/>
        </p:nvSpPr>
        <p:spPr>
          <a:xfrm>
            <a:off x="164756" y="96718"/>
            <a:ext cx="9539417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Имущественные права лица могут быть ограничены при осуществлении им публичных обязанностей, обусловленных проведением государственного контроля и надзора, в том числе и в случаях применения мер административного пресечения. </a:t>
            </a:r>
          </a:p>
        </p:txBody>
      </p:sp>
    </p:spTree>
    <p:extLst>
      <p:ext uri="{BB962C8B-B14F-4D97-AF65-F5344CB8AC3E}">
        <p14:creationId xmlns:p14="http://schemas.microsoft.com/office/powerpoint/2010/main" val="57583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4B2996-D3FD-4544-A6C5-02E1D395D454}"/>
              </a:ext>
            </a:extLst>
          </p:cNvPr>
          <p:cNvSpPr/>
          <p:nvPr/>
        </p:nvSpPr>
        <p:spPr>
          <a:xfrm>
            <a:off x="156520" y="85716"/>
            <a:ext cx="7792994" cy="263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Государственный контроль и надзор в сфере оборота драгоценных металлов и драгоценных камней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 представляет собой особую разновидность публичного финансового контроля: права и обязанности сторон при его осуществлении регламентируются исключительно Федеральным законом «О драгоценных металлах и драгоценных камнях». Властные полномочия должностных лиц обусловлены проведением ординарного и превентивного государственного контроля, а также осуществлением федерального пробирного надзора. </a:t>
            </a:r>
            <a:endParaRPr lang="ru-RU" sz="1600" dirty="0">
              <a:solidFill>
                <a:srgbClr val="002060"/>
              </a:solidFill>
              <a:latin typeface="Arial Unicode MS"/>
            </a:endParaRPr>
          </a:p>
        </p:txBody>
      </p:sp>
      <p:pic>
        <p:nvPicPr>
          <p:cNvPr id="9218" name="Picture 2" descr="Как отличить фальшивое (поддельное) золото. Методы и критерии различия  золота и позолоты">
            <a:extLst>
              <a:ext uri="{FF2B5EF4-FFF2-40B4-BE49-F238E27FC236}">
                <a16:creationId xmlns:a16="http://schemas.microsoft.com/office/drawing/2014/main" id="{48CEFB3E-FD05-4030-AD02-FB6866AE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30" y="240571"/>
            <a:ext cx="38290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6619CC1-1AFE-46BD-B188-01E44FE3A68D}"/>
              </a:ext>
            </a:extLst>
          </p:cNvPr>
          <p:cNvSpPr/>
          <p:nvPr/>
        </p:nvSpPr>
        <p:spPr>
          <a:xfrm>
            <a:off x="238897" y="3076447"/>
            <a:ext cx="3966520" cy="3117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субъектам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и надзора относятся специализированные федеральные службы: </a:t>
            </a:r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казначейство, а применительно к обороту драгоценных металлов, драгоценных камней, входящих в федеральный фонд, - Федеральная служба финансово-бюджетного надзора.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E12DE75-8806-4C83-B2AE-799C83005EAF}"/>
              </a:ext>
            </a:extLst>
          </p:cNvPr>
          <p:cNvSpPr/>
          <p:nvPr/>
        </p:nvSpPr>
        <p:spPr>
          <a:xfrm>
            <a:off x="4469029" y="2670172"/>
            <a:ext cx="7603524" cy="4102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объектами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контроля (надзора) относятся коммерческие организации, осуществляющие добычу драгоценных металлов, драгоценных камней, публичные организации, участвующие в их использовании (например, воинские части и воинские формирования).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контролю и надзору проводятся в отношении некоммерческих организаций, участвующих в обороте драгоценных металлов, драгоценных камней (общественных объединений и др.), а также в отношении индивидуальных предпринимателей, осуществляющих финансовые операции с ними.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 подконтрольным объектам относятся не только юридические лица – субъекты предпринимательства и некоммерческие организации, но и указанные физические лица.</a:t>
            </a:r>
          </a:p>
        </p:txBody>
      </p:sp>
    </p:spTree>
    <p:extLst>
      <p:ext uri="{BB962C8B-B14F-4D97-AF65-F5344CB8AC3E}">
        <p14:creationId xmlns:p14="http://schemas.microsoft.com/office/powerpoint/2010/main" val="132279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928B8F5-F7A2-4BC5-9CEC-356D12EA8160}"/>
              </a:ext>
            </a:extLst>
          </p:cNvPr>
          <p:cNvSpPr/>
          <p:nvPr/>
        </p:nvSpPr>
        <p:spPr>
          <a:xfrm>
            <a:off x="247136" y="337751"/>
            <a:ext cx="9918357" cy="617837"/>
          </a:xfrm>
          <a:prstGeom prst="roundRect">
            <a:avLst/>
          </a:prstGeom>
          <a:solidFill>
            <a:srgbClr val="FFE5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1. Операции с драгоценными металлами и камнями, технологии их проведения</a:t>
            </a:r>
            <a:endParaRPr lang="ru-RU" sz="1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516016-CD5F-4E8D-A032-D9C12184136B}"/>
              </a:ext>
            </a:extLst>
          </p:cNvPr>
          <p:cNvSpPr/>
          <p:nvPr/>
        </p:nvSpPr>
        <p:spPr>
          <a:xfrm>
            <a:off x="312265" y="1927627"/>
            <a:ext cx="7825945" cy="3002745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Банковские операции с драгоценными металлами совершаются на основании Положения о совершении кредитными организациями операций с драгоценными металлами на территории Российской Федерации и порядке проведения банковских операций с драгоценными металлами, введенного в действие ЦБ РФ с 1 ноября 1996 г. В соответствии с этим Положением Банк России регулирует величины лимитов открытой позиции по операциям с драгоценными металлами, устанавливает официальные котировки цен на них, покупает золото у банков по заранее определенной товарной цене.</a:t>
            </a:r>
          </a:p>
        </p:txBody>
      </p:sp>
      <p:pic>
        <p:nvPicPr>
          <p:cNvPr id="2050" name="Picture 2" descr="Лондонская ассоциация рынка драгоценных металлов — Википедия">
            <a:extLst>
              <a:ext uri="{FF2B5EF4-FFF2-40B4-BE49-F238E27FC236}">
                <a16:creationId xmlns:a16="http://schemas.microsoft.com/office/drawing/2014/main" id="{4D03FA60-6B07-4179-9F80-817B5B2F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88" y="1622853"/>
            <a:ext cx="3674075" cy="40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3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10AA12-56DF-492F-8521-6CE9A10A0412}"/>
              </a:ext>
            </a:extLst>
          </p:cNvPr>
          <p:cNvSpPr/>
          <p:nvPr/>
        </p:nvSpPr>
        <p:spPr>
          <a:xfrm>
            <a:off x="354227" y="754062"/>
            <a:ext cx="980302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Банки имеют право осуществлять следующие операции и сделки с драгоценными металлами: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C7EDBD-5F4A-47C0-B0DE-2F5335D1CF29}"/>
              </a:ext>
            </a:extLst>
          </p:cNvPr>
          <p:cNvSpPr/>
          <p:nvPr/>
        </p:nvSpPr>
        <p:spPr>
          <a:xfrm>
            <a:off x="354227" y="1381363"/>
            <a:ext cx="1118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Покупать и продавать драгоценные металлы как за свой счет, так и за счет клиентов (по договорам комиссии и поручения).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Привлекать драгоценные металлы во вклады (до востребования и на определенный срок) от физических и юридических лиц.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Размещать драгоценные металлы от своего имени и за свой счет на депозитные счета, открытые в других банках, и предоставлять займы в драгоценных металлах.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Предоставлять и получать кредиты в рублях и иностранной валюте под залог драгоценных металлов.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Оказывать услуги по хранению и перевозке драгоценных металлов при наличии сертифицированного хранилища.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Осуществлять сделки купли-продажи драгоценных металлов с поставкой драгоценных металлов в физической форме или с отражением по счетам.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Осуществлять сделки купли-продажи драгоценных металлов в следующей форме: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Сделки купли-продажи с немедленной поставкой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(наличные сделки), когда дата валютирования (дата поставки денежных средств и драгоценных металлов) устанавливается в пределах двух рабочих дней от даты заключения сделки. Расчеты по поставке металла и денежных средств могут проводиться разными датами валютирования, что должно быть специально оговорено между сторонами в момент заключения сделки;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Срочные сделки купли-продажи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когда сроки расчетов по сделке составляют более двух рабочих дней от даты заключения сделки.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Совершать другие сделки с драгоценными металлами (опционы, свопы, фьючерсы и др. ) в соответствии с законодательством Российской Федерации и международной банковской практикой.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Все денежные требования и обязательства, возникающие при совершении сделок с драгоценными металлами между резидентами Российской Федерации, должны быть выражены и оплачены в валюте Российской Федерации.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B525AA-F735-4DC5-981E-81C1903D4FF7}"/>
              </a:ext>
            </a:extLst>
          </p:cNvPr>
          <p:cNvSpPr/>
          <p:nvPr/>
        </p:nvSpPr>
        <p:spPr>
          <a:xfrm>
            <a:off x="440182" y="167413"/>
            <a:ext cx="5861764" cy="417422"/>
          </a:xfrm>
          <a:prstGeom prst="rect">
            <a:avLst/>
          </a:prstGeom>
          <a:solidFill>
            <a:srgbClr val="FFE593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Виды операций и сделок с драгоценными металлами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11AB17-EA58-406F-ADF1-54D15ED90C4F}"/>
              </a:ext>
            </a:extLst>
          </p:cNvPr>
          <p:cNvSpPr/>
          <p:nvPr/>
        </p:nvSpPr>
        <p:spPr>
          <a:xfrm>
            <a:off x="604939" y="381597"/>
            <a:ext cx="6784402" cy="417422"/>
          </a:xfrm>
          <a:prstGeom prst="rect">
            <a:avLst/>
          </a:prstGeom>
          <a:solidFill>
            <a:srgbClr val="FFE593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проведения банковских операций с драгоценными металлами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DAAE6C-F5EE-45BF-98CE-AE0C22A37849}"/>
              </a:ext>
            </a:extLst>
          </p:cNvPr>
          <p:cNvSpPr/>
          <p:nvPr/>
        </p:nvSpPr>
        <p:spPr>
          <a:xfrm>
            <a:off x="217760" y="1093718"/>
            <a:ext cx="10442002" cy="454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Банки проводят операции с драгоценными металлами с открытием металлических счетов. Металлические счета открываются для физических и юридических лиц, включая банки.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хранения драгоценных металлов банки открывают металлические счета ответственного хранения.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Драгоценные металлы, принятые от клиента на хранение, не являются привлеченными средствами банка и не могут быть размещены от своего имени и за свой счет.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осуществления операций по привлечению во вклады и размещению драгоценных металлов банки открывают обезличенные металлические счета.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Драгоценные металлы, учитываемые на обезличенных металлических счетах, имеют количественную характеристику массы металла (для монет – количество в штуках) и стоимостную балансовую оценку.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договоре обезличенного металлического счета определяются операции, проводимые по данному счету, условия зачисления на счет и возврата со счета драгоценных металлов, а также размер и порядок выплаты вознаграждений, связанных с ведением счета, изменением индивидуальных характеристик драгоценных металлов при их зачислении и выдаче со счета в физической форме и отклонением массы металла, числящегося на обезличенном металлическом счете, от массы металла, подлежащего возврату с этого счета в физической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86684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BEC8DC-614E-4E4E-96C3-18C786449A05}"/>
              </a:ext>
            </a:extLst>
          </p:cNvPr>
          <p:cNvSpPr/>
          <p:nvPr/>
        </p:nvSpPr>
        <p:spPr>
          <a:xfrm>
            <a:off x="1968843" y="319032"/>
            <a:ext cx="6928022" cy="646331"/>
          </a:xfrm>
          <a:prstGeom prst="round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обезличенных металлических счетов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799029B-01D7-49CD-B3E1-6F4A07498CB6}"/>
              </a:ext>
            </a:extLst>
          </p:cNvPr>
          <p:cNvSpPr/>
          <p:nvPr/>
        </p:nvSpPr>
        <p:spPr>
          <a:xfrm>
            <a:off x="391298" y="1307099"/>
            <a:ext cx="5704702" cy="646331"/>
          </a:xfrm>
          <a:prstGeom prst="roundRect">
            <a:avLst/>
          </a:prstGeom>
          <a:solidFill>
            <a:srgbClr val="FFE59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счета клиентов (срочные и до востребования), в том числе корреспондентские счета банков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4F1439-A50F-4598-87DA-6F50A72EDCA1}"/>
              </a:ext>
            </a:extLst>
          </p:cNvPr>
          <p:cNvSpPr/>
          <p:nvPr/>
        </p:nvSpPr>
        <p:spPr>
          <a:xfrm>
            <a:off x="6252519" y="1294211"/>
            <a:ext cx="4889156" cy="646331"/>
          </a:xfrm>
          <a:prstGeom prst="roundRect">
            <a:avLst/>
          </a:prstGeom>
          <a:solidFill>
            <a:srgbClr val="FFE5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счета учета займов в драгоценных металлах, выданных клиентам</a:t>
            </a:r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9CD9F36-7D33-4408-857F-2E477AD18D2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243649" y="978251"/>
            <a:ext cx="0" cy="32884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BC32E07-92F2-461A-B762-FA7CF7DD52EF}"/>
              </a:ext>
            </a:extLst>
          </p:cNvPr>
          <p:cNvCxnSpPr>
            <a:cxnSpLocks/>
          </p:cNvCxnSpPr>
          <p:nvPr/>
        </p:nvCxnSpPr>
        <p:spPr>
          <a:xfrm>
            <a:off x="7490254" y="978251"/>
            <a:ext cx="0" cy="32884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63E38C-6C6C-4D1F-9267-B37F97A0337B}"/>
              </a:ext>
            </a:extLst>
          </p:cNvPr>
          <p:cNvSpPr/>
          <p:nvPr/>
        </p:nvSpPr>
        <p:spPr>
          <a:xfrm>
            <a:off x="391298" y="2124596"/>
            <a:ext cx="11191102" cy="454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осуществления операций, связанных с переводом драгоценных металлов по обезличенным металлическим счетам, банки имеют право устанавливать корреспондентские отношения.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и размещение драгоценных металлов на обезличенные металлические счета может быть осуществлено путем перевода драгоценных металлов с других обезличенных металлических счетов, зачисления на обезличенные металлические счета драгоценных металлов при их физической поставке, а также зачисления драгоценных металлов, проданных клиенту, или драгоценных металлов, приобретенных банком.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Возврат драгоценных металлов с обезличенных металлических счетов клиентов возможен путем перечисления драгоценных металлов на другие обезличенные металлические счета, снятия со счетов драгоценных металлов в физической форме, а также путем совершения сделки купли-продажи драгоценных металлов, числящихся на счете.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Займы в драгоценных металлах предоставляются путем поставки драгоценных металлов клиенту в физической форме или на обезличенные металлические счета в обмен на обязательство поставки драгоценных металлов по истечении установленного договором срока.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Погашение суммы займа в драгоценных металлах осуществляется в форме физической поставки драгоценных металлов или путем перечисления драгоценных металлов с обезличенных металлических счетов заемщика.</a:t>
            </a:r>
          </a:p>
        </p:txBody>
      </p:sp>
    </p:spTree>
    <p:extLst>
      <p:ext uri="{BB962C8B-B14F-4D97-AF65-F5344CB8AC3E}">
        <p14:creationId xmlns:p14="http://schemas.microsoft.com/office/powerpoint/2010/main" val="244207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05F6E-9555-4812-94C3-92672BE1B1E1}"/>
              </a:ext>
            </a:extLst>
          </p:cNvPr>
          <p:cNvSpPr/>
          <p:nvPr/>
        </p:nvSpPr>
        <p:spPr>
          <a:xfrm>
            <a:off x="420128" y="364973"/>
            <a:ext cx="9720649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Проценты, начисляемые на обезличенные металлические счета, комиссионные сборы и прочие вознаграждения, связанные с ведением обезличенных металлических счетов, исчисляются и выплачиваются в валюте Российской Федерации. Однако проценты по обезличенным металлическим счетам могут быть выплачены в драгоценных металлах, что должно быть оговорено в соглашении между банком и владельцем счета.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C9141EB1-0CF6-49CB-867F-2F573657D4CF}"/>
              </a:ext>
            </a:extLst>
          </p:cNvPr>
          <p:cNvSpPr/>
          <p:nvPr/>
        </p:nvSpPr>
        <p:spPr>
          <a:xfrm>
            <a:off x="420128" y="2655138"/>
            <a:ext cx="11442358" cy="1299024"/>
          </a:xfrm>
          <a:prstGeom prst="wedgeRoundRectCallout">
            <a:avLst>
              <a:gd name="adj1" fmla="val 50225"/>
              <a:gd name="adj2" fmla="val -132779"/>
              <a:gd name="adj3" fmla="val 16667"/>
            </a:avLst>
          </a:prstGeom>
          <a:solidFill>
            <a:srgbClr val="FFE59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Бухгалтерский учет операций с драгоценными металлами в банке ведется в соответствии с Инструкцией о порядке ведения бухгалтерского учета операций с драгоценными металлами в кредитных организациях, утвержденной ЦБ РФ 6 декабря 1996 г. № 52.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6C52CA-453E-4024-9AFE-F015303304EC}"/>
              </a:ext>
            </a:extLst>
          </p:cNvPr>
          <p:cNvSpPr/>
          <p:nvPr/>
        </p:nvSpPr>
        <p:spPr>
          <a:xfrm>
            <a:off x="527222" y="4053634"/>
            <a:ext cx="9613555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драгоценных металлов может осуществляться в виде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 ценных бумаг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(облигаций), номинированных в массе драгоценных металлов или обеспеченных драгоценными металлами и выпущенных в порядке, установленном Правительством РФ. Обязательства по этим ценным бумагам (облигациям) должны быть гарантированы количеством драгоценных металлов, эквивалентным совокупным облигационным обязательствам эмитента и размещенным на ответственном хранении в порядке, определяемом Правительством РФ.</a:t>
            </a:r>
          </a:p>
        </p:txBody>
      </p:sp>
    </p:spTree>
    <p:extLst>
      <p:ext uri="{BB962C8B-B14F-4D97-AF65-F5344CB8AC3E}">
        <p14:creationId xmlns:p14="http://schemas.microsoft.com/office/powerpoint/2010/main" val="263260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4E6337E-866F-43B7-AD38-E2EC3312B535}"/>
              </a:ext>
            </a:extLst>
          </p:cNvPr>
          <p:cNvSpPr/>
          <p:nvPr/>
        </p:nvSpPr>
        <p:spPr>
          <a:xfrm>
            <a:off x="263612" y="191026"/>
            <a:ext cx="9918357" cy="617837"/>
          </a:xfrm>
          <a:prstGeom prst="roundRect">
            <a:avLst/>
          </a:prstGeom>
          <a:solidFill>
            <a:srgbClr val="FFE59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2. Незаконный оборот драгоценных металлов камней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Архивы Драгоценные металлы - нормативы и законодательство">
            <a:extLst>
              <a:ext uri="{FF2B5EF4-FFF2-40B4-BE49-F238E27FC236}">
                <a16:creationId xmlns:a16="http://schemas.microsoft.com/office/drawing/2014/main" id="{B09FEEB7-B54C-4ABF-9551-72513116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2" y="1127039"/>
            <a:ext cx="3290114" cy="22175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038233-500D-424F-AADC-749C01FB28F5}"/>
              </a:ext>
            </a:extLst>
          </p:cNvPr>
          <p:cNvSpPr/>
          <p:nvPr/>
        </p:nvSpPr>
        <p:spPr>
          <a:xfrm>
            <a:off x="3723504" y="1359758"/>
            <a:ext cx="8287264" cy="1525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Незаконный оборот драгоценных металлов способен подорвать стабильность рынка, привести к истощению «золотого» запаса государства и обесцениванию денежной единицы.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любые деяния, связанные с этой сферой, подлежат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уголовному преследованию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51BA9D4E-D3EC-4B4C-9FEF-3D0656553FA7}"/>
              </a:ext>
            </a:extLst>
          </p:cNvPr>
          <p:cNvSpPr/>
          <p:nvPr/>
        </p:nvSpPr>
        <p:spPr>
          <a:xfrm>
            <a:off x="437507" y="3513439"/>
            <a:ext cx="3100644" cy="2327190"/>
          </a:xfrm>
          <a:prstGeom prst="rightArrowCallout">
            <a:avLst>
              <a:gd name="adj1" fmla="val 44115"/>
              <a:gd name="adj2" fmla="val 47301"/>
              <a:gd name="adj3" fmla="val 25000"/>
              <a:gd name="adj4" fmla="val 777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Состав преступления, предполагающего ответственность в соответствии со ст. 191 УК РФ, содержится в следующих действиях: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6F83AA-AF60-475A-94A2-F1423B6E3330}"/>
              </a:ext>
            </a:extLst>
          </p:cNvPr>
          <p:cNvSpPr/>
          <p:nvPr/>
        </p:nvSpPr>
        <p:spPr>
          <a:xfrm>
            <a:off x="3566983" y="3289346"/>
            <a:ext cx="8443785" cy="286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Хищение и последующее хранение продуктов, в состав которых входят драгоценные камни и металлы;</a:t>
            </a:r>
          </a:p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Неправильное хранение драгоценных изделий (помещения и шкафы, предназначенные для этих целей, должны отвечать всем нормам пожарной безопасности и охранной сигнализации, а также пломбироваться, закрываться, опечатываться и сдаваться охране);</a:t>
            </a:r>
          </a:p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Хищение и последующая незаконная продажа продуктов, содержащих драгоценные камни и металлы;</a:t>
            </a:r>
          </a:p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Оформление договора с нарушением регламентированной формы (например, у одной из сторон нет правовых оснований для участия в сделке или отношения сторон оформлены неподобающим образом);</a:t>
            </a:r>
          </a:p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Транспортировка (пересылка или перевозка) драгоценных металлов и камней, а также изделий, которые содержат их в своем составе, в пределах Российской Федерации. Вывоз таких предметов за границу;</a:t>
            </a:r>
          </a:p>
          <a:p>
            <a:pPr marL="285750" lvl="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Заключение сделки с драгоценными металлами и камнями, добытыми незаконным путем.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Unicode MS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DEA01F80-65E9-4309-BD88-B20A0DB60296}"/>
              </a:ext>
            </a:extLst>
          </p:cNvPr>
          <p:cNvSpPr/>
          <p:nvPr/>
        </p:nvSpPr>
        <p:spPr>
          <a:xfrm>
            <a:off x="329515" y="6172813"/>
            <a:ext cx="11681253" cy="59145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Ответственность за совершение подобных правонарушений наступает с 16 лет и распространяется на российских граждан, иностранных подданных и субъектов без гражданства.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1695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D575AA50-E7AD-49DA-834E-8D0D512FA0BB}"/>
              </a:ext>
            </a:extLst>
          </p:cNvPr>
          <p:cNvSpPr/>
          <p:nvPr/>
        </p:nvSpPr>
        <p:spPr>
          <a:xfrm>
            <a:off x="90616" y="230658"/>
            <a:ext cx="12167287" cy="603009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вопросы, касающиеся незаконного хранения, сбыта, перевозки и пересылки драгоценных металлов и камней, регулирует статья 191 УК РФ. Согласно этому документу к списку запрещенных товаров, не допустимых к свободному обращению, относятся: </a:t>
            </a:r>
          </a:p>
          <a:p>
            <a:pPr marL="342900" indent="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Платина, золото и серебро, пребывающие в виде: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 чистых материалов, очищенных от различных примесей (промышленным и кустарным методом);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Самородков, добытых из земной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Искусственных сплавов;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продуктов;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соединений;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Полуфабрикатов производства;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Монет, вышедших из оборота;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сырья и т. д.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Драгоценные камни природного происхождения – жемчуг, рубин, изумруд, янтарь, александрит, сапфир и алмаз.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Arial Unicode M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BC497A-1E7B-41D0-9979-A99E1B2C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6" y="3103606"/>
            <a:ext cx="3557717" cy="237181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5798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законный оборот драгоценных металлов: как не попасться мошенникам">
            <a:extLst>
              <a:ext uri="{FF2B5EF4-FFF2-40B4-BE49-F238E27FC236}">
                <a16:creationId xmlns:a16="http://schemas.microsoft.com/office/drawing/2014/main" id="{B84DEFA2-F41F-4550-B324-A4D854FD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C3A080-2C91-4E74-BE05-CF6F5D585F5B}"/>
              </a:ext>
            </a:extLst>
          </p:cNvPr>
          <p:cNvSpPr/>
          <p:nvPr/>
        </p:nvSpPr>
        <p:spPr>
          <a:xfrm>
            <a:off x="288323" y="215536"/>
            <a:ext cx="11582401" cy="1525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Согласно законодательству, действующему на территории России в 2020 году, для работы с данными материалами необходимо получить специальную лицензию.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Наказание за незаконный оборот драгоценных камней или жемчуга зависит от того, к какой части ст. 191 УК РФ относится данное деяние.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Unicode M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F5AB204-69DA-4539-A408-B5CA733A4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06673"/>
              </p:ext>
            </p:extLst>
          </p:nvPr>
        </p:nvGraphicFramePr>
        <p:xfrm>
          <a:off x="288322" y="1870473"/>
          <a:ext cx="11582401" cy="24288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78546">
                  <a:extLst>
                    <a:ext uri="{9D8B030D-6E8A-4147-A177-3AD203B41FA5}">
                      <a16:colId xmlns:a16="http://schemas.microsoft.com/office/drawing/2014/main" val="471259367"/>
                    </a:ext>
                  </a:extLst>
                </a:gridCol>
                <a:gridCol w="4569488">
                  <a:extLst>
                    <a:ext uri="{9D8B030D-6E8A-4147-A177-3AD203B41FA5}">
                      <a16:colId xmlns:a16="http://schemas.microsoft.com/office/drawing/2014/main" val="2711865339"/>
                    </a:ext>
                  </a:extLst>
                </a:gridCol>
                <a:gridCol w="4734367">
                  <a:extLst>
                    <a:ext uri="{9D8B030D-6E8A-4147-A177-3AD203B41FA5}">
                      <a16:colId xmlns:a16="http://schemas.microsoft.com/office/drawing/2014/main" val="10170475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ст. 191 УК 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387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Деяние, совершенное в крупных размерах (стоимость драгоценных металлов превышает 1 млн. 500 тыс. руб.)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 принудительных работ или; 5 лет лишения свободы или; 500 тыс. руб. штрафа (либо доход за 3 года).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463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Преступление, совершенное организованной группой и/или группой лиц.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 принудительных работ или; 7 лет лишения свободы; до 1 млн. руб. штрафа (либо доход за 5 лет).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35550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9B0DF7-A13F-48DC-BD48-2F60682F386A}"/>
              </a:ext>
            </a:extLst>
          </p:cNvPr>
          <p:cNvSpPr/>
          <p:nvPr/>
        </p:nvSpPr>
        <p:spPr>
          <a:xfrm>
            <a:off x="288322" y="4792599"/>
            <a:ext cx="9934833" cy="417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Наказание выносится судом с учетом всех особенностей совершенного преступления.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497780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вет директоров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91</TotalTime>
  <Words>2531</Words>
  <Application>Microsoft Office PowerPoint</Application>
  <PresentationFormat>Широкоэкранный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Century Gothic</vt:lpstr>
      <vt:lpstr>Garamond</vt:lpstr>
      <vt:lpstr>Times New Roman</vt:lpstr>
      <vt:lpstr>Wingdings</vt:lpstr>
      <vt:lpstr>Wingdings 2</vt:lpstr>
      <vt:lpstr>Wingdings 3</vt:lpstr>
      <vt:lpstr>HDOfficeLightV0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У</dc:creator>
  <cp:lastModifiedBy>Оля У</cp:lastModifiedBy>
  <cp:revision>16</cp:revision>
  <dcterms:created xsi:type="dcterms:W3CDTF">2020-09-27T10:30:47Z</dcterms:created>
  <dcterms:modified xsi:type="dcterms:W3CDTF">2020-09-27T12:02:43Z</dcterms:modified>
</cp:coreProperties>
</file>